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22"/>
  </p:notesMasterIdLst>
  <p:handoutMasterIdLst>
    <p:handoutMasterId r:id="rId23"/>
  </p:handoutMasterIdLst>
  <p:sldIdLst>
    <p:sldId id="401" r:id="rId2"/>
    <p:sldId id="402" r:id="rId3"/>
    <p:sldId id="403" r:id="rId4"/>
    <p:sldId id="449" r:id="rId5"/>
    <p:sldId id="410" r:id="rId6"/>
    <p:sldId id="420" r:id="rId7"/>
    <p:sldId id="421" r:id="rId8"/>
    <p:sldId id="423" r:id="rId9"/>
    <p:sldId id="425" r:id="rId10"/>
    <p:sldId id="450" r:id="rId11"/>
    <p:sldId id="460" r:id="rId12"/>
    <p:sldId id="459" r:id="rId13"/>
    <p:sldId id="451" r:id="rId14"/>
    <p:sldId id="452" r:id="rId15"/>
    <p:sldId id="461" r:id="rId16"/>
    <p:sldId id="453" r:id="rId17"/>
    <p:sldId id="454" r:id="rId18"/>
    <p:sldId id="455" r:id="rId19"/>
    <p:sldId id="446" r:id="rId20"/>
    <p:sldId id="44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6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2419-084D-4E0D-9A81-F06A46FA8ADD}" type="datetimeFigureOut">
              <a:rPr lang="en-US" smtClean="0"/>
              <a:pPr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465A-3FFF-4902-8C3C-02F7D1C232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423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AF571-42FD-4B81-A251-32B58F7D77BB}" type="datetimeFigureOut">
              <a:rPr lang="en-US" smtClean="0"/>
              <a:pPr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ABBD6-B49C-4877-AA8F-35FC95239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434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4288" y="0"/>
            <a:ext cx="9158288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 2007</a:t>
            </a:r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1CC39-1C89-462D-B938-2A21933623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42913" y="103188"/>
            <a:ext cx="8243887" cy="5953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 2007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110E2-5755-40D8-BBB1-2B0BEAFDF3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2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ticsindiamag.com/6-types-of-artificial-neural-networks-currently-being-used-in-todays-technolog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316" y="5427344"/>
            <a:ext cx="9147315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649" y="5901988"/>
            <a:ext cx="3428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6572250" y="65087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7130144" y="5939880"/>
            <a:ext cx="968829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04721"/>
              </p:ext>
            </p:extLst>
          </p:nvPr>
        </p:nvGraphicFramePr>
        <p:xfrm>
          <a:off x="1" y="2825769"/>
          <a:ext cx="2289517" cy="29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name="CorelDRAW" r:id="rId3" imgW="2169000" imgH="2169360" progId="">
                  <p:embed/>
                </p:oleObj>
              </mc:Choice>
              <mc:Fallback>
                <p:oleObj name="CorelDRAW" r:id="rId3" imgW="2169000" imgH="2169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825769"/>
                        <a:ext cx="2289517" cy="29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5284078" y="-64960"/>
            <a:ext cx="385992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93057" y="2025528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" y="24501"/>
            <a:ext cx="2894815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7372349" y="5334002"/>
            <a:ext cx="1774967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61019" y="6019563"/>
            <a:ext cx="369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337" y="6043646"/>
            <a:ext cx="3428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337313" y="2051948"/>
            <a:ext cx="6797489" cy="203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CSE (H) with specialization in Machine Learning and Artificial Intelligence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Computing (CSF – 332)</a:t>
            </a: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5105400"/>
            <a:ext cx="5181599" cy="205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-2.1 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Neural Network Models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Monika Singh </a:t>
            </a:r>
            <a:r>
              <a:rPr lang="en-US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E11032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89005-5DA7-408E-9435-8AF45E6D983A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829FA-3A40-462A-952F-0B91A655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10E2-5755-40D8-BBB1-2B0BEAFDF36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A5D20-0B14-4458-8158-6419B8B3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228"/>
            <a:ext cx="9144000" cy="496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6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01ACBB-DFD1-450F-B941-07F6EBC03901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6C855-20EA-4ECA-B8B3-4F25B53A4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10E2-5755-40D8-BBB1-2B0BEAFDF36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C1AA4-CF9B-4A23-A157-AB8691C1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67804"/>
            <a:ext cx="8243887" cy="548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27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399091-4D2E-4B23-AE2F-B74E792C9537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137BD-5C84-4F90-A527-12B2858C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10E2-5755-40D8-BBB1-2B0BEAFDF36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A6B0F-BE25-48FC-9EAE-59F2DE95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19200"/>
            <a:ext cx="8839200" cy="502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8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EFC374-CAAE-4A50-9BCC-57937C74D496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0BA14-BD44-4EC1-AF76-3C4D1B49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10E2-5755-40D8-BBB1-2B0BEAFDF36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5180D-03F2-4307-923B-105D7C0D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36617"/>
            <a:ext cx="8763000" cy="2589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B92E4-4CE7-4CF5-92B9-0575576F0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15"/>
          <a:stretch/>
        </p:blipFill>
        <p:spPr>
          <a:xfrm>
            <a:off x="76200" y="1044645"/>
            <a:ext cx="8839200" cy="99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8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9A5548-7A26-47E0-9919-15FE7E396014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20E20-DE8D-42BB-9C84-14D8A866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10E2-5755-40D8-BBB1-2B0BEAFDF36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181B7-DF86-472D-AF86-476548AE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8686800" cy="47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6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721BD4-A805-4355-9298-739ED00DB5DF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5" y="930277"/>
            <a:ext cx="8243887" cy="579119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974D52-4CB4-41C6-99C2-7F8E5315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10E2-5755-40D8-BBB1-2B0BEAFDF36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0491D-8B84-4C23-91F0-435921FE1D04}"/>
              </a:ext>
            </a:extLst>
          </p:cNvPr>
          <p:cNvSpPr txBox="1"/>
          <p:nvPr/>
        </p:nvSpPr>
        <p:spPr>
          <a:xfrm>
            <a:off x="1066800" y="11859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Testing Algorithm</a:t>
            </a:r>
          </a:p>
        </p:txBody>
      </p:sp>
    </p:spTree>
    <p:extLst>
      <p:ext uri="{BB962C8B-B14F-4D97-AF65-F5344CB8AC3E}">
        <p14:creationId xmlns:p14="http://schemas.microsoft.com/office/powerpoint/2010/main" val="3399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969664-E519-4060-9056-C70B399BAD5F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94D25-28C9-4CE9-9B9F-D33F0BEB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10E2-5755-40D8-BBB1-2B0BEAFDF36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46B2-7D23-4D77-AB2B-60659461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1812"/>
            <a:ext cx="830580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5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C44B2-F7D5-4568-94FE-359C15F37A44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0C115-5B7D-42F9-822E-AE5DA29C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10E2-5755-40D8-BBB1-2B0BEAFDF36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606A3-2C93-4C8C-B23E-F12F5FE7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371600"/>
            <a:ext cx="809148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0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39F03-EB57-4C7B-8745-C30FE68DD58C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C2733-61B1-4E91-80AA-9D6CAE01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10E2-5755-40D8-BBB1-2B0BEAFDF36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F1523-4EF6-4677-B2F7-D563758E8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67228"/>
            <a:ext cx="7939087" cy="56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22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3500430" y="381000"/>
            <a:ext cx="5472413" cy="762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/>
              <a:t>References</a:t>
            </a:r>
            <a:br>
              <a:rPr lang="en-US"/>
            </a:br>
            <a:endParaRPr lang="en-US"/>
          </a:p>
        </p:txBody>
      </p: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600200"/>
            <a:ext cx="8269288" cy="45323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“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Principles of Soft Computing, 2</a:t>
            </a:r>
            <a:r>
              <a:rPr lang="en-US" sz="2400" b="1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nd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 Edition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”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by S.N.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Sivanandam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 &amp; SN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Deepa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,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  <a:sym typeface="Symbol" pitchFamily="18" charset="2"/>
              </a:rPr>
              <a:t> Wiley India Pvt. Ltd.</a:t>
            </a:r>
          </a:p>
          <a:p>
            <a:pPr marL="457200" indent="-457200" algn="just">
              <a:buAutoNum type="arabicPeriod"/>
            </a:pPr>
            <a:endParaRPr lang="en-US" sz="2000" dirty="0"/>
          </a:p>
          <a:p>
            <a:pPr marL="457200" indent="-457200" algn="just">
              <a:buAutoNum type="arabicPeriod"/>
            </a:pPr>
            <a:r>
              <a:rPr lang="en-US" sz="2000" dirty="0"/>
              <a:t>Link :</a:t>
            </a:r>
          </a:p>
          <a:p>
            <a:pPr marL="457200" indent="-457200" algn="just">
              <a:buNone/>
            </a:pPr>
            <a:r>
              <a:rPr lang="en-US" sz="2000" dirty="0"/>
              <a:t>       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err="1">
                <a:hlinkClick r:id="rId2"/>
              </a:rPr>
              <a:t>analyticsindiamag.com</a:t>
            </a:r>
            <a:r>
              <a:rPr lang="en-US" sz="2000" dirty="0">
                <a:hlinkClick r:id="rId2"/>
              </a:rPr>
              <a:t>/6-types-of-artificial-neural-networks-currently-being-used-in-</a:t>
            </a:r>
            <a:r>
              <a:rPr lang="en-US" sz="2000" dirty="0" err="1">
                <a:hlinkClick r:id="rId2"/>
              </a:rPr>
              <a:t>todays</a:t>
            </a:r>
            <a:r>
              <a:rPr lang="en-US" sz="2000" dirty="0">
                <a:hlinkClick r:id="rId2"/>
              </a:rPr>
              <a:t>-technology/</a:t>
            </a:r>
            <a:endParaRPr lang="en-US" sz="2000" dirty="0"/>
          </a:p>
          <a:p>
            <a:pPr marL="457200" indent="-457200" algn="just">
              <a:buNone/>
            </a:pPr>
            <a:endParaRPr lang="en-US" sz="2000" dirty="0"/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39000" y="6243638"/>
            <a:ext cx="1905000" cy="45720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FFBEFF0-3DFD-4B60-AF50-E7FDD8D45A55}" type="slidenum">
              <a:rPr lang="en-US" b="0" smtClean="0">
                <a:solidFill>
                  <a:schemeClr val="tx1"/>
                </a:solidFill>
              </a:rPr>
              <a:pPr/>
              <a:t>19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629842" y="457203"/>
            <a:ext cx="5058926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Course Objectives</a:t>
            </a:r>
            <a:endParaRPr sz="4800" b="1"/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idx="2"/>
          </p:nvPr>
        </p:nvSpPr>
        <p:spPr>
          <a:xfrm>
            <a:off x="629841" y="1477006"/>
            <a:ext cx="817930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/>
              <a:t> 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/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4650" y="1634063"/>
          <a:ext cx="8313295" cy="41600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3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8978">
                <a:tc>
                  <a:txBody>
                    <a:bodyPr/>
                    <a:lstStyle/>
                    <a:p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143">
                <a:tc>
                  <a:txBody>
                    <a:bodyPr/>
                    <a:lstStyle/>
                    <a:p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9144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7626846" y="0"/>
            <a:ext cx="497979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550070" y="6294598"/>
            <a:ext cx="418759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292895" y="5129690"/>
            <a:ext cx="1296233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114427" y="2249080"/>
            <a:ext cx="804386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1981200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174081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178141" y="152400"/>
            <a:ext cx="307922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71" name="CorelDRAW" r:id="rId3" imgW="2169000" imgH="2169360" progId="">
                    <p:embed/>
                  </p:oleObj>
                </mc:Choice>
                <mc:Fallback>
                  <p:oleObj name="CorelDRAW" r:id="rId3" imgW="2169000" imgH="216936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3085504" y="5394448"/>
            <a:ext cx="2589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</a:t>
            </a:r>
            <a:r>
              <a:rPr lang="en-US" dirty="0" err="1">
                <a:latin typeface="Casper" panose="02000506000000020004" pitchFamily="2" charset="0"/>
                <a:cs typeface="Segoe UI" panose="020B0502040204020203" pitchFamily="34" charset="0"/>
              </a:rPr>
              <a:t>monika.e11032@cumail.in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629842" y="457203"/>
            <a:ext cx="5058926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Course Outcomes</a:t>
            </a:r>
            <a:endParaRPr sz="4800" b="1"/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7339" y="1556928"/>
          <a:ext cx="8600607" cy="4783910"/>
        </p:xfrm>
        <a:graphic>
          <a:graphicData uri="http://schemas.openxmlformats.org/drawingml/2006/table">
            <a:tbl>
              <a:tblPr/>
              <a:tblGrid>
                <a:gridCol w="630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972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989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20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3"/>
            <a:ext cx="5058926" cy="742013"/>
          </a:xfrm>
        </p:spPr>
        <p:txBody>
          <a:bodyPr>
            <a:noAutofit/>
          </a:bodyPr>
          <a:lstStyle/>
          <a:p>
            <a:r>
              <a:rPr lang="en-US" sz="4800" b="1" dirty="0"/>
              <a:t>Table of 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870" y="1502764"/>
            <a:ext cx="7797129" cy="3811588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/>
              <a:t>Associative Memory Networks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Bidirectional Associative Memory (BAM)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Hopfield Networks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Self-Organizing Feature Maps: </a:t>
            </a:r>
            <a:r>
              <a:rPr lang="en-US" sz="2800" dirty="0" err="1"/>
              <a:t>Kohonen</a:t>
            </a:r>
            <a:r>
              <a:rPr lang="en-US" sz="2800" dirty="0"/>
              <a:t> Self-Organizing Feature Maps.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Introduction to </a:t>
            </a:r>
            <a:br>
              <a:rPr lang="en-US" b="1" dirty="0"/>
            </a:br>
            <a:r>
              <a:rPr lang="en-US" b="1" dirty="0"/>
              <a:t>Neural Network Models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UIE, ECE Deptt.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E4FA-0509-4C1E-ADB1-D05ADE4219A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8229600" cy="1828800"/>
          </a:xfrm>
        </p:spPr>
        <p:txBody>
          <a:bodyPr rtlCol="0">
            <a:noAutofit/>
          </a:bodyPr>
          <a:lstStyle/>
          <a:p>
            <a:pPr marL="914400" indent="-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Same as hetero-associative nets, except 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(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) =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 (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).</a:t>
            </a:r>
          </a:p>
          <a:p>
            <a:pPr marL="914400" indent="-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Used to recall a pattern by a its noisy or incomplete version. (pattern completion/pattern recovery)</a:t>
            </a:r>
          </a:p>
          <a:p>
            <a:pPr marL="914400" indent="-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 single pattern 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s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= (1, 1, 1, -1) is stored (weights computed by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Hebbian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 rule or outer product rule.</a:t>
            </a:r>
          </a:p>
        </p:txBody>
      </p:sp>
      <p:graphicFrame>
        <p:nvGraphicFramePr>
          <p:cNvPr id="6146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438525" y="3321050"/>
          <a:ext cx="227647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0" name="Equation" r:id="rId3" imgW="1523880" imgH="838080" progId="Equation.3">
                  <p:embed/>
                </p:oleObj>
              </mc:Choice>
              <mc:Fallback>
                <p:oleObj name="Equation" r:id="rId3" imgW="1523880" imgH="838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8525" y="3321050"/>
                        <a:ext cx="2276475" cy="1250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525588" y="4648200"/>
          <a:ext cx="5722937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1" name="Equation" r:id="rId5" imgW="3809880" imgH="888840" progId="Equation.3">
                  <p:embed/>
                </p:oleObj>
              </mc:Choice>
              <mc:Fallback>
                <p:oleObj name="Equation" r:id="rId5" imgW="3809880" imgH="8888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4648200"/>
                        <a:ext cx="5722937" cy="1335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4"/>
          <p:cNvSpPr txBox="1">
            <a:spLocks noChangeArrowheads="1"/>
          </p:cNvSpPr>
          <p:nvPr/>
        </p:nvSpPr>
        <p:spPr bwMode="auto">
          <a:xfrm>
            <a:off x="1981200" y="0"/>
            <a:ext cx="64770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AUTO-ASSOCIATIVE MEMORY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414463"/>
            <a:ext cx="8229600" cy="2209800"/>
          </a:xfrm>
        </p:spPr>
        <p:txBody>
          <a:bodyPr rtlCol="0">
            <a:noAutofit/>
          </a:bodyPr>
          <a:lstStyle/>
          <a:p>
            <a:pPr marL="914400" indent="-457200"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Diagonal elements will dominate the computation when multiple patterns are stored (= 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).</a:t>
            </a:r>
          </a:p>
          <a:p>
            <a:pPr marL="914400" indent="-457200"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When 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 is large, </a:t>
            </a:r>
            <a:r>
              <a:rPr lang="en-US" sz="2000" b="1" i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W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 is close to an identity matrix. This causes output = input, which may not be any stoned pattern. The pattern correction power is lost.</a:t>
            </a:r>
          </a:p>
          <a:p>
            <a:pPr marL="914400" indent="-457200"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Replace diagonal elements by zero.</a:t>
            </a:r>
          </a:p>
        </p:txBody>
      </p:sp>
      <p:sp>
        <p:nvSpPr>
          <p:cNvPr id="7175" name="Text Box 5"/>
          <p:cNvSpPr txBox="1">
            <a:spLocks noChangeArrowheads="1"/>
          </p:cNvSpPr>
          <p:nvPr/>
        </p:nvSpPr>
        <p:spPr bwMode="auto">
          <a:xfrm>
            <a:off x="1957388" y="228600"/>
            <a:ext cx="7186612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AUTO-ASSOCIATIVE MEMORY NETWORK – DIAGONAL ELEMENTS</a:t>
            </a:r>
          </a:p>
        </p:txBody>
      </p:sp>
      <p:graphicFrame>
        <p:nvGraphicFramePr>
          <p:cNvPr id="7170" name="Object 6"/>
          <p:cNvGraphicFramePr>
            <a:graphicFrameLocks noChangeAspect="1"/>
          </p:cNvGraphicFramePr>
          <p:nvPr/>
        </p:nvGraphicFramePr>
        <p:xfrm>
          <a:off x="3505200" y="3613150"/>
          <a:ext cx="202882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4" name="Equation" r:id="rId3" imgW="1346040" imgH="838080" progId="Equation.3">
                  <p:embed/>
                </p:oleObj>
              </mc:Choice>
              <mc:Fallback>
                <p:oleObj name="Equation" r:id="rId3" imgW="1346040" imgH="838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613150"/>
                        <a:ext cx="2028825" cy="1263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7"/>
          <p:cNvGraphicFramePr>
            <a:graphicFrameLocks noChangeAspect="1"/>
          </p:cNvGraphicFramePr>
          <p:nvPr/>
        </p:nvGraphicFramePr>
        <p:xfrm>
          <a:off x="1922463" y="4975225"/>
          <a:ext cx="5392737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5" name="Equation" r:id="rId5" imgW="3340080" imgH="799920" progId="Equation.3">
                  <p:embed/>
                </p:oleObj>
              </mc:Choice>
              <mc:Fallback>
                <p:oleObj name="Equation" r:id="rId5" imgW="3340080" imgH="7999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4975225"/>
                        <a:ext cx="5392737" cy="119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527175"/>
            <a:ext cx="8001000" cy="1444625"/>
          </a:xfrm>
        </p:spPr>
        <p:txBody>
          <a:bodyPr rtlCol="0">
            <a:normAutofit/>
          </a:bodyPr>
          <a:lstStyle/>
          <a:p>
            <a:pPr marL="231775" indent="-231775" fontAlgn="auto">
              <a:spcAft>
                <a:spcPts val="0"/>
              </a:spcAft>
              <a:buFontTx/>
              <a:buNone/>
              <a:defRPr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Architecture: </a:t>
            </a:r>
          </a:p>
          <a:p>
            <a:pPr marL="914400" lvl="1" indent="-4572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Two layers of non-linear units:  X-layer, Y-layer.</a:t>
            </a:r>
          </a:p>
          <a:p>
            <a:pPr marL="914400" lvl="1" indent="-4572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Units: discrete threshold, continuing sigmoid (can  be either binary or bipolar).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2743200" y="304800"/>
            <a:ext cx="5662612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BIDIRECTIONAL ASSOCIATIVE MEMORY (BAM) NETWORK</a:t>
            </a:r>
          </a:p>
        </p:txBody>
      </p:sp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2743200"/>
            <a:ext cx="13335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5" name="Rectangle 8"/>
          <p:cNvSpPr>
            <a:spLocks noChangeArrowheads="1"/>
          </p:cNvSpPr>
          <p:nvPr/>
        </p:nvSpPr>
        <p:spPr bwMode="auto">
          <a:xfrm>
            <a:off x="457200" y="2971800"/>
            <a:ext cx="68580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Weights:</a:t>
            </a:r>
          </a:p>
          <a:p>
            <a:pPr lvl="1" eaLnBrk="1" hangingPunct="1">
              <a:spcBef>
                <a:spcPct val="20000"/>
              </a:spcBef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                                      </a:t>
            </a:r>
          </a:p>
          <a:p>
            <a:pPr lvl="1" eaLnBrk="1" hangingPunct="1">
              <a:spcBef>
                <a:spcPct val="20000"/>
              </a:spcBef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Symmetric: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Convert binary patterns to bipolar when constructing 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W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.</a:t>
            </a:r>
          </a:p>
        </p:txBody>
      </p:sp>
      <p:graphicFrame>
        <p:nvGraphicFramePr>
          <p:cNvPr id="9218" name="Object 9"/>
          <p:cNvGraphicFramePr>
            <a:graphicFrameLocks noChangeAspect="1"/>
          </p:cNvGraphicFramePr>
          <p:nvPr/>
        </p:nvGraphicFramePr>
        <p:xfrm>
          <a:off x="609600" y="3733800"/>
          <a:ext cx="458946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2" name="Equation" r:id="rId4" imgW="3073320" imgH="444240" progId="Equation.3">
                  <p:embed/>
                </p:oleObj>
              </mc:Choice>
              <mc:Fallback>
                <p:oleObj name="Equation" r:id="rId4" imgW="3073320" imgH="4442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733800"/>
                        <a:ext cx="4589463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10"/>
          <p:cNvGraphicFramePr>
            <a:graphicFrameLocks noChangeAspect="1"/>
          </p:cNvGraphicFramePr>
          <p:nvPr/>
        </p:nvGraphicFramePr>
        <p:xfrm>
          <a:off x="2514600" y="4433888"/>
          <a:ext cx="8509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3" name="Equation" r:id="rId6" imgW="558720" imgH="241200" progId="Equation.3">
                  <p:embed/>
                </p:oleObj>
              </mc:Choice>
              <mc:Fallback>
                <p:oleObj name="Equation" r:id="rId6" imgW="558720" imgH="24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433888"/>
                        <a:ext cx="850900" cy="36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620" name="Group 28"/>
          <p:cNvGraphicFramePr>
            <a:graphicFrameLocks noGrp="1"/>
          </p:cNvGraphicFramePr>
          <p:nvPr>
            <p:ph/>
          </p:nvPr>
        </p:nvGraphicFramePr>
        <p:xfrm>
          <a:off x="457200" y="2209800"/>
          <a:ext cx="8243888" cy="3688080"/>
        </p:xfrm>
        <a:graphic>
          <a:graphicData uri="http://schemas.openxmlformats.org/drawingml/2006/table">
            <a:tbl>
              <a:tblPr/>
              <a:tblGrid>
                <a:gridCol w="412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ahoma" pitchFamily="34" charset="0"/>
                          <a:ea typeface="+mj-ea"/>
                          <a:cs typeface="Tahoma" pitchFamily="34" charset="0"/>
                        </a:rPr>
                        <a:t>Activation function for the Y-layer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ahoma" pitchFamily="34" charset="0"/>
                          <a:ea typeface="+mj-ea"/>
                          <a:cs typeface="Tahoma" pitchFamily="34" charset="0"/>
                        </a:rPr>
                        <a:t>Activation function for the X-layer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2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ahoma" pitchFamily="34" charset="0"/>
                          <a:ea typeface="+mj-ea"/>
                          <a:cs typeface="Tahoma" pitchFamily="34" charset="0"/>
                        </a:rPr>
                        <a:t>With binary input vectors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20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itchFamily="34" charset="0"/>
                        <a:ea typeface="+mj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20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itchFamily="34" charset="0"/>
                        <a:ea typeface="+mj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20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itchFamily="34" charset="0"/>
                        <a:ea typeface="+mj-ea"/>
                        <a:cs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ahoma" pitchFamily="34" charset="0"/>
                          <a:ea typeface="+mj-ea"/>
                          <a:cs typeface="Tahoma" pitchFamily="34" charset="0"/>
                        </a:rPr>
                        <a:t>With binary input vectors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20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itchFamily="34" charset="0"/>
                        <a:ea typeface="+mj-ea"/>
                        <a:cs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ahoma" pitchFamily="34" charset="0"/>
                          <a:ea typeface="+mj-ea"/>
                          <a:cs typeface="Tahoma" pitchFamily="34" charset="0"/>
                        </a:rPr>
                        <a:t>With bipolar input vectors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200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itchFamily="34" charset="0"/>
                        <a:ea typeface="+mj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200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itchFamily="34" charset="0"/>
                        <a:ea typeface="+mj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200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itchFamily="34" charset="0"/>
                        <a:ea typeface="+mj-ea"/>
                        <a:cs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ahoma" pitchFamily="34" charset="0"/>
                          <a:ea typeface="+mj-ea"/>
                          <a:cs typeface="Tahoma" pitchFamily="34" charset="0"/>
                        </a:rPr>
                        <a:t>With bipolar input vectors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20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itchFamily="34" charset="0"/>
                        <a:ea typeface="+mj-ea"/>
                        <a:cs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286000" y="228600"/>
            <a:ext cx="5943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ACTIVATION FUNCTIONS IN BAM</a:t>
            </a:r>
          </a:p>
        </p:txBody>
      </p:sp>
      <p:sp>
        <p:nvSpPr>
          <p:cNvPr id="23557" name="Text Box 7"/>
          <p:cNvSpPr txBox="1">
            <a:spLocks noChangeArrowheads="1"/>
          </p:cNvSpPr>
          <p:nvPr/>
        </p:nvSpPr>
        <p:spPr bwMode="auto">
          <a:xfrm>
            <a:off x="457200" y="1143000"/>
            <a:ext cx="822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The activation function is based on whether the input target vector pairs used are binary or bipolar.</a:t>
            </a:r>
          </a:p>
        </p:txBody>
      </p:sp>
      <p:pic>
        <p:nvPicPr>
          <p:cNvPr id="26642" name="Picture 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276600"/>
            <a:ext cx="2057400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3" name="Picture 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4800600"/>
            <a:ext cx="2133600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4" name="Picture 3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3276600"/>
            <a:ext cx="21336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5" name="Picture 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14988" y="4800600"/>
            <a:ext cx="2057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DAA</Template>
  <TotalTime>675</TotalTime>
  <Words>520</Words>
  <Application>Microsoft Office PowerPoint</Application>
  <PresentationFormat>On-screen Show (4:3)</PresentationFormat>
  <Paragraphs>87</Paragraphs>
  <Slides>20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Casper</vt:lpstr>
      <vt:lpstr>Garamond</vt:lpstr>
      <vt:lpstr>Noto Sans Symbols</vt:lpstr>
      <vt:lpstr>Raleway ExtraBold</vt:lpstr>
      <vt:lpstr>Tahoma</vt:lpstr>
      <vt:lpstr>Times New Roman</vt:lpstr>
      <vt:lpstr>Unit 2.1</vt:lpstr>
      <vt:lpstr>CorelDRAW</vt:lpstr>
      <vt:lpstr>Equation</vt:lpstr>
      <vt:lpstr>PowerPoint Presentation</vt:lpstr>
      <vt:lpstr>Course Objectives</vt:lpstr>
      <vt:lpstr>Course Outcomes</vt:lpstr>
      <vt:lpstr>Table of Contents</vt:lpstr>
      <vt:lpstr>Introduction to  Neural Network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CHANDIGARH UNIVERSITY</dc:title>
  <dc:creator>admin</dc:creator>
  <cp:lastModifiedBy>MONIKA SINGH</cp:lastModifiedBy>
  <cp:revision>75</cp:revision>
  <dcterms:created xsi:type="dcterms:W3CDTF">2016-12-14T07:42:08Z</dcterms:created>
  <dcterms:modified xsi:type="dcterms:W3CDTF">2021-10-13T05:16:34Z</dcterms:modified>
</cp:coreProperties>
</file>